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28"/>
  </p:notesMasterIdLst>
  <p:sldIdLst>
    <p:sldId id="256" r:id="rId2"/>
    <p:sldId id="257" r:id="rId3"/>
    <p:sldId id="262" r:id="rId4"/>
    <p:sldId id="261" r:id="rId5"/>
    <p:sldId id="264" r:id="rId6"/>
    <p:sldId id="289" r:id="rId7"/>
    <p:sldId id="270" r:id="rId8"/>
    <p:sldId id="269" r:id="rId9"/>
    <p:sldId id="266" r:id="rId10"/>
    <p:sldId id="267" r:id="rId11"/>
    <p:sldId id="278" r:id="rId12"/>
    <p:sldId id="263" r:id="rId13"/>
    <p:sldId id="271" r:id="rId14"/>
    <p:sldId id="273" r:id="rId15"/>
    <p:sldId id="274" r:id="rId16"/>
    <p:sldId id="275" r:id="rId17"/>
    <p:sldId id="276" r:id="rId18"/>
    <p:sldId id="279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9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272727"/>
    <a:srgbClr val="1B1B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8" autoAdjust="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78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E3B177-802C-4EC1-ABCD-2E16523091BC}" type="datetimeFigureOut">
              <a:rPr lang="en-US" smtClean="0"/>
              <a:t>11/2/2025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340FC9-6A7D-4147-9A4B-BFE972800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359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44D6B-29B6-F520-9D11-7228D2A750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7AF14A-85F3-9FB2-507E-7A8AD41FC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4D24E7-3BEB-9922-232E-496235E3D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E8D3A-71EC-4C69-B3F8-1AF5D7985EC3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64CE1-E67C-2A08-348D-2037F72B7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86976-3799-40F0-BA21-EEE0120D9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436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5D65E-0DCD-8928-B589-63BB1A512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8768D6-4930-5A7E-C78F-90706415A0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4525F-2A09-11E0-2EDB-AB4969F92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A0F8C-A8CF-4922-9339-77F89B91A006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B280B-E569-C3E2-8DE4-B1B547990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009A8B-E432-7A73-C2E2-80313A44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978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6CD370-D017-34D1-F49C-153547CC2B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D1E5F1-69D7-9506-E781-E3CED92706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316E1-ABD9-ECA0-F826-445F56740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7FF51-27CD-4006-8A6C-6128EB3F81FA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DFF425-EF28-9C28-1108-D23B3BA8A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FBBAD2-FCFD-06E9-1F6D-00EF9471B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356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347AD-AB43-F397-7FF8-62F2E7191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1AF9F-11A1-1415-DD85-F522EC3781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FC4C8-5C65-86FD-1A04-89DEE192C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FAA26-6183-49BC-B45A-1C53E9070362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4ECD3-FAD0-E438-833E-700B225AC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0F50D-03F9-D4E1-EC6B-714158244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78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E2682-7CA9-3B18-6222-9494B8BF1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19996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8590CF-1190-FCD9-E04A-6C379B575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847591"/>
            <a:ext cx="10515600" cy="1500187"/>
          </a:xfrm>
        </p:spPr>
        <p:txBody>
          <a:bodyPr/>
          <a:lstStyle>
            <a:lvl1pPr marL="0" indent="0" algn="ctr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5A22A-3B82-15CF-E369-AACC679FB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3D37-AD8A-41F1-AEAA-A0137A2B2D74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F923F6-E53D-E703-074F-461B03D55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CF195-4B01-A156-7BC2-8E90A703A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357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D66DC-B43E-B89A-5D1C-26C263DD3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6D625-48D1-A2AF-206A-93244F16E8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B0B091-D5B8-5196-9C6A-A568E0E75D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9B888A-7398-421A-6783-85458314A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791A5-C1F6-48E6-B2F2-C54E6DA9D8FB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FD6C92-9D2A-D3C8-EBA7-381AA25D7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883521-3633-F041-4C4E-8F6831048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935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0D8C7-9B7F-9952-0A0E-E24D9AB69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DB665-0482-0E3A-7B2D-5D94EA9DF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107BD0-21D9-EFE3-C639-D961685504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D5E8AA-05E9-C01B-3676-54428226B3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43171D-099A-E65C-F466-41650BA84E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A62705-87E3-A133-D7D1-058F4D9AB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E2CD-651A-458E-B3D8-6151637DF896}" type="datetime1">
              <a:rPr lang="en-US" smtClean="0"/>
              <a:t>11/2/2025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92D766-0C9F-ABE5-D2BA-CE22A075A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86E240-1FA3-B977-681F-D94AC9CF1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27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31A15-2D58-F144-7A44-C59DEF08B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8E79DD-3BEC-EEC9-1B8A-83D41634A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8B42B-09F1-441B-96B2-874813031574}" type="datetime1">
              <a:rPr lang="en-US" smtClean="0"/>
              <a:t>11/2/2025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FAF880-AEFD-6786-DB53-DEC02BB0D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94A0DF-B4AD-756D-CCBA-F42BED636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475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ABB3CA-EAE9-9ADC-2D0C-507E054CE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99356-3A78-4E71-B4E9-438F1898B6B3}" type="datetime1">
              <a:rPr lang="en-US" smtClean="0"/>
              <a:t>11/2/2025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55DBB7-EB95-856F-663E-BEC4E6C64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C17E07-313A-00A5-D985-BB469C2F1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746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B6870-534F-DE15-63BE-773494375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7FDEB-7CB9-3BD0-1BAD-0A5E8F1C9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00D7A2-CEA9-E1D6-95A0-D15751F113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4F0405-FFF7-C3A1-8E76-D60C8C149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EDA6F-F60F-406E-B843-B0AAA5B4B0AC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2A5730-6193-EA73-5606-47F6CA98E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A4962-7C5B-11A3-1A6B-37FC78B66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406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7550F-F03B-84E7-5252-E09A976B0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61144B-B37B-3210-B559-714C592F33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A19EF-AE84-0945-AD11-715F8B741C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81E9E4-A8F9-478D-CD78-3C0DA6C3D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0C986-3264-43A0-94DA-8C1D60F47A1D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8EE241-77EE-0BE8-E769-B9A5DA344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43B84D-3804-8F06-0385-FC5897E3F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82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E04588-DD35-60FD-0F7C-3E573C7D5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B2E36F-577E-818A-D3BE-D11B599BF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3F47F-9872-4D01-8638-AA5E8E6BF9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45A29D-5CD2-4782-8C62-B1E96EDF2748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D54B8A-F50C-BFAF-CE99-5771F841E7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0131D0-3CB6-6596-BF45-D8FEC11960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103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/>
                </a:solidFill>
              </a:defRPr>
            </a:lvl1pPr>
          </a:lstStyle>
          <a:p>
            <a:fld id="{C1E269DE-A5AD-412D-9C19-052F9FC7FE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277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2160" userDrawn="1">
          <p15:clr>
            <a:srgbClr val="F26B43"/>
          </p15:clr>
        </p15:guide>
        <p15:guide id="4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BC953-EB40-FC9F-25AB-8BDFA7105A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</a:t>
            </a:r>
            <a:br>
              <a:rPr lang="en-US" dirty="0"/>
            </a:br>
            <a:r>
              <a:rPr lang="en-US" dirty="0"/>
              <a:t>Reverse Engineering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EA073F-0C99-BD60-AC85-32115F88BB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Ali Ghaffarian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3011F8-9B05-C309-B9C8-225F874CB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930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4A61F7-A5EE-C6A2-078C-A034653026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Graphing binary code with IDA Pro | Download Scientific Diagram">
            <a:extLst>
              <a:ext uri="{FF2B5EF4-FFF2-40B4-BE49-F238E27FC236}">
                <a16:creationId xmlns:a16="http://schemas.microsoft.com/office/drawing/2014/main" id="{42CFC8BF-60B6-1A0C-F6BA-BDD42EABA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5208" y="1437602"/>
            <a:ext cx="6456784" cy="5420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F390CF-468C-538F-6588-AC9137A2C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Reverse Engineering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58AEBB-AF7B-A913-B3E3-6D33ED92E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10</a:t>
            </a:fld>
            <a:endParaRPr lang="en-US"/>
          </a:p>
        </p:txBody>
      </p:sp>
      <p:sp>
        <p:nvSpPr>
          <p:cNvPr id="5" name="AutoShape 2" descr="Graphing binary code with IDA Pro | Download Scientific Diagram">
            <a:extLst>
              <a:ext uri="{FF2B5EF4-FFF2-40B4-BE49-F238E27FC236}">
                <a16:creationId xmlns:a16="http://schemas.microsoft.com/office/drawing/2014/main" id="{18FFA52E-3694-6DBA-058D-10AD3B40267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089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D6B618-75FF-F5F0-A982-F5851014C7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52C7B-4DC4-6D22-3BF7-C338DAE56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Exploitation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F916B5-B07C-445E-E9C4-A3EB1135A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11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4C1E4E8-805A-F0BB-F0A8-773FD5DAA4D2}"/>
              </a:ext>
            </a:extLst>
          </p:cNvPr>
          <p:cNvSpPr/>
          <p:nvPr/>
        </p:nvSpPr>
        <p:spPr>
          <a:xfrm>
            <a:off x="1492897" y="2785188"/>
            <a:ext cx="1558214" cy="12876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Attacker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4578DB-482D-BE0F-4246-02FD76289F00}"/>
              </a:ext>
            </a:extLst>
          </p:cNvPr>
          <p:cNvSpPr/>
          <p:nvPr/>
        </p:nvSpPr>
        <p:spPr>
          <a:xfrm>
            <a:off x="8610600" y="2785188"/>
            <a:ext cx="1558214" cy="12876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software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0D487D3B-3D5D-8D56-1CE4-9BC3398166C0}"/>
              </a:ext>
            </a:extLst>
          </p:cNvPr>
          <p:cNvCxnSpPr>
            <a:stCxn id="5" idx="0"/>
            <a:endCxn id="7" idx="0"/>
          </p:cNvCxnSpPr>
          <p:nvPr/>
        </p:nvCxnSpPr>
        <p:spPr>
          <a:xfrm rot="5400000" flipH="1" flipV="1">
            <a:off x="5830855" y="-773663"/>
            <a:ext cx="12700" cy="7117703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3F47AEF-DE70-FD7C-6F00-7C605FAD4C1A}"/>
              </a:ext>
            </a:extLst>
          </p:cNvPr>
          <p:cNvSpPr txBox="1"/>
          <p:nvPr/>
        </p:nvSpPr>
        <p:spPr>
          <a:xfrm>
            <a:off x="3096208" y="2221665"/>
            <a:ext cx="5999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Exploitation Attempt</a:t>
            </a: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A5B543FD-6C74-1A29-6183-EE5DCCD1088F}"/>
              </a:ext>
            </a:extLst>
          </p:cNvPr>
          <p:cNvCxnSpPr>
            <a:cxnSpLocks/>
            <a:stCxn id="7" idx="2"/>
            <a:endCxn id="5" idx="2"/>
          </p:cNvCxnSpPr>
          <p:nvPr/>
        </p:nvCxnSpPr>
        <p:spPr>
          <a:xfrm rot="5400000">
            <a:off x="5830856" y="513961"/>
            <a:ext cx="12700" cy="7117703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1251CE3-7A47-509E-8490-C7D9A8E65B6D}"/>
              </a:ext>
            </a:extLst>
          </p:cNvPr>
          <p:cNvSpPr txBox="1"/>
          <p:nvPr/>
        </p:nvSpPr>
        <p:spPr>
          <a:xfrm>
            <a:off x="3051111" y="4370816"/>
            <a:ext cx="5999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Secret information</a:t>
            </a:r>
          </a:p>
        </p:txBody>
      </p:sp>
    </p:spTree>
    <p:extLst>
      <p:ext uri="{BB962C8B-B14F-4D97-AF65-F5344CB8AC3E}">
        <p14:creationId xmlns:p14="http://schemas.microsoft.com/office/powerpoint/2010/main" val="423344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85C6E-2B26-3484-839E-D2C5E4827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Binary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EF13D5-C290-881C-0C0C-1A9738E491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Make it do what you want!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345E8A-6DAC-E445-FFC2-B4B6F3ACD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86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52C7C-EA77-A09E-DD0F-6D5750F6C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371C4-A78D-AA6B-3EEF-CF99273FE6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Game Hacking</a:t>
            </a:r>
          </a:p>
          <a:p>
            <a:r>
              <a:rPr lang="en-US" dirty="0"/>
              <a:t>Malware Analysis</a:t>
            </a:r>
          </a:p>
          <a:p>
            <a:r>
              <a:rPr lang="en-US" dirty="0"/>
              <a:t>Cracking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9B770-AD84-45B0-FEE9-B92A44A2D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2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7DF4B1-0092-398D-8CAC-5233BAE3B2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7458D-24B6-92B1-D94D-1358B141E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782778-5C86-C702-E89B-F5B54CBD3E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Static vs Dynamic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12F52C-D15B-AEC5-338E-3AA0A47B7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7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9A06E-DF66-9199-B2AD-37FF64918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CC8A9A-930D-60C2-3665-8F9B9E311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8" descr="Graphing binary code with IDA Pro | Download Scientific Diagram">
            <a:extLst>
              <a:ext uri="{FF2B5EF4-FFF2-40B4-BE49-F238E27FC236}">
                <a16:creationId xmlns:a16="http://schemas.microsoft.com/office/drawing/2014/main" id="{B9476CF0-DE72-718A-F2D8-3BD8339557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9100" y="1643710"/>
            <a:ext cx="5993800" cy="5031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61833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F824F6-77C9-0507-36C6-4E534BB56D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F4174-D54F-0F92-398F-EEAFC885D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F38DF-CD5D-4629-BFE2-9A1FB6FE3D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Debugging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8A4CB5-DEAD-BB71-8E7A-33948FEF8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B5E623-7C4A-4DF6-EB09-CE019903E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6657" y="1492898"/>
            <a:ext cx="5578686" cy="5496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8559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7DB7D-7A7C-C982-C8B3-C3810EB4F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97EFC-BBCC-3834-39F4-376D94FC09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IDA</a:t>
            </a:r>
          </a:p>
          <a:p>
            <a:r>
              <a:rPr lang="en-US" dirty="0" err="1"/>
              <a:t>Ghidra</a:t>
            </a:r>
            <a:endParaRPr lang="en-US" dirty="0"/>
          </a:p>
          <a:p>
            <a:r>
              <a:rPr lang="en-US" dirty="0"/>
              <a:t>Dogbolt.org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FB0B20-1E13-6ABD-7481-9B1AA791A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4765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27EE-AF19-0356-2F9A-81FCA89E5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AC48B7-405F-1767-3284-98F6276FC3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0123B7-794E-0C3B-A4D5-154A13017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342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F6FD2-00C7-8309-6A39-F69FE448C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Compilation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19AF8-33AD-32E2-38D4-BCB1BA2D98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Compile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Assemble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Link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794615-2D62-44BB-3491-5A1DDD070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19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DC22DC2-0519-CFB0-6E2B-B896D5FD7396}"/>
              </a:ext>
            </a:extLst>
          </p:cNvPr>
          <p:cNvSpPr/>
          <p:nvPr/>
        </p:nvSpPr>
        <p:spPr>
          <a:xfrm>
            <a:off x="3844213" y="3588236"/>
            <a:ext cx="4646645" cy="30638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dirty="0">
                <a:solidFill>
                  <a:schemeClr val="tx1"/>
                </a:solidFill>
              </a:rPr>
              <a:t>#include &lt;</a:t>
            </a:r>
            <a:r>
              <a:rPr lang="en-US" sz="2800" dirty="0" err="1">
                <a:solidFill>
                  <a:schemeClr val="tx1"/>
                </a:solidFill>
              </a:rPr>
              <a:t>stdio.h</a:t>
            </a:r>
            <a:r>
              <a:rPr lang="en-US" sz="2800" dirty="0">
                <a:solidFill>
                  <a:schemeClr val="tx1"/>
                </a:solidFill>
              </a:rPr>
              <a:t>&gt;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int main(){</a:t>
            </a:r>
          </a:p>
          <a:p>
            <a:r>
              <a:rPr lang="en-US" sz="2800" dirty="0">
                <a:solidFill>
                  <a:schemeClr val="tx1"/>
                </a:solidFill>
              </a:rPr>
              <a:t>	</a:t>
            </a:r>
            <a:r>
              <a:rPr lang="en-US" sz="2800" dirty="0" err="1">
                <a:solidFill>
                  <a:schemeClr val="tx1"/>
                </a:solidFill>
              </a:rPr>
              <a:t>printf</a:t>
            </a:r>
            <a:r>
              <a:rPr lang="en-US" sz="2800" dirty="0">
                <a:solidFill>
                  <a:schemeClr val="tx1"/>
                </a:solidFill>
              </a:rPr>
              <a:t>("hello world!\n");</a:t>
            </a:r>
          </a:p>
          <a:p>
            <a:r>
              <a:rPr lang="en-US" sz="2800" dirty="0">
                <a:solidFill>
                  <a:schemeClr val="tx1"/>
                </a:solidFill>
              </a:rPr>
              <a:t>}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2770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5E811-3474-F6AF-199A-233EC98F3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913926-9718-30E6-106C-EC524A802E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Interested in</a:t>
            </a:r>
          </a:p>
          <a:p>
            <a:pPr lvl="1"/>
            <a:r>
              <a:rPr lang="en-US" dirty="0"/>
              <a:t>Operating Systems</a:t>
            </a:r>
          </a:p>
          <a:p>
            <a:pPr lvl="1"/>
            <a:r>
              <a:rPr lang="en-US" dirty="0"/>
              <a:t>Networking</a:t>
            </a:r>
          </a:p>
          <a:p>
            <a:r>
              <a:rPr lang="en-US" dirty="0"/>
              <a:t>CTF</a:t>
            </a:r>
          </a:p>
          <a:p>
            <a:pPr lvl="1"/>
            <a:r>
              <a:rPr lang="en-US" dirty="0"/>
              <a:t>Active Member of </a:t>
            </a:r>
            <a:r>
              <a:rPr lang="en-US" dirty="0" err="1"/>
              <a:t>FlagMotori</a:t>
            </a:r>
            <a:endParaRPr lang="en-US" dirty="0"/>
          </a:p>
          <a:p>
            <a:pPr lvl="1"/>
            <a:r>
              <a:rPr lang="en-US" dirty="0"/>
              <a:t>Network Forensics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4A4CC-BDAD-2023-BEEA-FDDB4F9B1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1231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F61C1-750F-BA4E-6787-2D5756B6D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</a:t>
            </a:r>
            <a:br>
              <a:rPr lang="en-US" dirty="0"/>
            </a:br>
            <a:r>
              <a:rPr lang="en-US" sz="2400" dirty="0" err="1"/>
              <a:t>hello_world.s</a:t>
            </a:r>
            <a:endParaRPr lang="en-US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05902-3BCA-D184-B732-795086A6E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5850" y="1825626"/>
            <a:ext cx="3228976" cy="3727450"/>
          </a:xfrm>
          <a:noFill/>
          <a:ln>
            <a:solidFill>
              <a:srgbClr val="1B1B1B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/>
              <a:t>lea	</a:t>
            </a:r>
            <a:r>
              <a:rPr lang="en-US" dirty="0" err="1"/>
              <a:t>rax</a:t>
            </a:r>
            <a:r>
              <a:rPr lang="en-US" dirty="0"/>
              <a:t>, .LC0[rip]</a:t>
            </a:r>
          </a:p>
          <a:p>
            <a:pPr marL="0" indent="0">
              <a:buNone/>
            </a:pPr>
            <a:r>
              <a:rPr lang="en-US" dirty="0"/>
              <a:t>mov	</a:t>
            </a:r>
            <a:r>
              <a:rPr lang="en-US" dirty="0" err="1"/>
              <a:t>rcx</a:t>
            </a:r>
            <a:r>
              <a:rPr lang="en-US" dirty="0"/>
              <a:t>, </a:t>
            </a:r>
            <a:r>
              <a:rPr lang="en-US" dirty="0" err="1"/>
              <a:t>rax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call	puts</a:t>
            </a:r>
          </a:p>
          <a:p>
            <a:pPr marL="0" indent="0">
              <a:buNone/>
            </a:pPr>
            <a:r>
              <a:rPr lang="en-US" dirty="0"/>
              <a:t>mov	</a:t>
            </a:r>
            <a:r>
              <a:rPr lang="en-US" dirty="0" err="1"/>
              <a:t>eax</a:t>
            </a:r>
            <a:r>
              <a:rPr lang="en-US" dirty="0"/>
              <a:t>, 0</a:t>
            </a:r>
          </a:p>
          <a:p>
            <a:pPr marL="0" indent="0">
              <a:buNone/>
            </a:pPr>
            <a:r>
              <a:rPr lang="en-US" dirty="0"/>
              <a:t>add	</a:t>
            </a:r>
            <a:r>
              <a:rPr lang="en-US" dirty="0" err="1"/>
              <a:t>rsp</a:t>
            </a:r>
            <a:r>
              <a:rPr lang="en-US" dirty="0"/>
              <a:t>, 32</a:t>
            </a:r>
          </a:p>
          <a:p>
            <a:pPr marL="0" indent="0">
              <a:buNone/>
            </a:pPr>
            <a:r>
              <a:rPr lang="en-US" dirty="0"/>
              <a:t>pop	</a:t>
            </a:r>
            <a:r>
              <a:rPr lang="en-US" dirty="0" err="1"/>
              <a:t>rbp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ret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9D6A10-56CD-924B-59C1-D2F5F5310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4740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486DA-383D-6D81-1875-EBF45B87C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Assemble</a:t>
            </a:r>
            <a:br>
              <a:rPr lang="en-US" dirty="0"/>
            </a:br>
            <a:r>
              <a:rPr lang="en-US" sz="2400" dirty="0" err="1"/>
              <a:t>hello_world.o</a:t>
            </a:r>
            <a:endParaRPr lang="en-US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6469B-DB88-66E7-AE6F-CA9C254F71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527300"/>
          </a:xfr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Contents of section .text:</a:t>
            </a:r>
          </a:p>
          <a:p>
            <a:pPr marL="0" indent="0">
              <a:buNone/>
            </a:pPr>
            <a:r>
              <a:rPr lang="en-US" dirty="0"/>
              <a:t> 0000 554889e5 4883ec20 e8000000 00488d05  UH..H.. .....H..</a:t>
            </a:r>
          </a:p>
          <a:p>
            <a:pPr marL="0" indent="0">
              <a:buNone/>
            </a:pPr>
            <a:r>
              <a:rPr lang="en-US" dirty="0"/>
              <a:t> 0010 00000000 4889c1e8 00000000 b8000000  ....H...........</a:t>
            </a:r>
          </a:p>
          <a:p>
            <a:pPr marL="0" indent="0">
              <a:buNone/>
            </a:pPr>
            <a:r>
              <a:rPr lang="en-US" dirty="0"/>
              <a:t> 0020 004883c4 205dc390 90909090 90909090  .H.. ]..........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4F7293-C3A1-C6E5-DF56-EC7A6A4EE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5364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9BA80-2B69-7181-E46A-6EA8F1FF7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DCA06-C262-DE32-7AD7-625BD6002C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279775"/>
          </a:xfr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$</a:t>
            </a:r>
            <a:r>
              <a:rPr lang="en-US" dirty="0" err="1"/>
              <a:t>dir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10/20/2025  05:38 PM		128,829	hello_world.exe</a:t>
            </a:r>
          </a:p>
          <a:p>
            <a:pPr marL="0" indent="0">
              <a:buNone/>
            </a:pPr>
            <a:r>
              <a:rPr lang="en-US" dirty="0"/>
              <a:t>10/17/2025  05:55 PM		66		</a:t>
            </a:r>
            <a:r>
              <a:rPr lang="en-US" dirty="0" err="1"/>
              <a:t>hello_world.c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10/20/2025  05:36 PM		882		</a:t>
            </a:r>
            <a:r>
              <a:rPr lang="en-US" dirty="0" err="1"/>
              <a:t>hello_world.o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10/20/2025  05:34 PM		571		</a:t>
            </a:r>
            <a:r>
              <a:rPr lang="en-US" dirty="0" err="1"/>
              <a:t>hello_world.s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551250-148D-76CE-AC60-98AE09755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0778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A8200-CB7D-F496-4F39-23BDDB39D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 Your Compiler!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D258F-E7A0-D3F1-6657-D1F80806C7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6DC1D7-73E4-27CD-7603-695D96A5C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9890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58B21-3EE4-249E-7429-D7C783D61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Much Added Code!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CDF14-0322-1909-B1AF-09F098340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77050" cy="3184525"/>
          </a:xfrm>
          <a:noFill/>
        </p:spPr>
        <p:txBody>
          <a:bodyPr/>
          <a:lstStyle/>
          <a:p>
            <a:pPr marL="0" indent="0">
              <a:buNone/>
            </a:pPr>
            <a:r>
              <a:rPr lang="en-US" dirty="0"/>
              <a:t>int </a:t>
            </a:r>
            <a:r>
              <a:rPr lang="en-US" dirty="0" err="1"/>
              <a:t>WinMainCRTStartup</a:t>
            </a:r>
            <a:r>
              <a:rPr lang="en-US" dirty="0"/>
              <a:t>(void);</a:t>
            </a:r>
          </a:p>
          <a:p>
            <a:pPr marL="0" indent="0">
              <a:buNone/>
            </a:pPr>
            <a:r>
              <a:rPr lang="en-US" dirty="0"/>
              <a:t>int </a:t>
            </a:r>
            <a:r>
              <a:rPr lang="en-US" dirty="0" err="1"/>
              <a:t>mainCRTStartup</a:t>
            </a:r>
            <a:r>
              <a:rPr lang="en-US" dirty="0"/>
              <a:t>(void);</a:t>
            </a:r>
          </a:p>
          <a:p>
            <a:pPr marL="0" indent="0">
              <a:buNone/>
            </a:pPr>
            <a:r>
              <a:rPr lang="en-US" dirty="0"/>
              <a:t>int32_t </a:t>
            </a:r>
            <a:r>
              <a:rPr lang="en-US" dirty="0" err="1"/>
              <a:t>atexit</a:t>
            </a:r>
            <a:r>
              <a:rPr lang="en-US" dirty="0"/>
              <a:t>(void (*</a:t>
            </a:r>
            <a:r>
              <a:rPr lang="en-US" dirty="0" err="1"/>
              <a:t>func</a:t>
            </a:r>
            <a:r>
              <a:rPr lang="en-US" dirty="0"/>
              <a:t>)(void));</a:t>
            </a:r>
          </a:p>
          <a:p>
            <a:pPr marL="0" indent="0">
              <a:buNone/>
            </a:pPr>
            <a:r>
              <a:rPr lang="en-US" dirty="0"/>
              <a:t>int64_t __</a:t>
            </a:r>
            <a:r>
              <a:rPr lang="en-US" dirty="0" err="1"/>
              <a:t>gcc_register_frame</a:t>
            </a:r>
            <a:r>
              <a:rPr lang="en-US" dirty="0"/>
              <a:t>(void);</a:t>
            </a:r>
          </a:p>
          <a:p>
            <a:pPr marL="0" indent="0">
              <a:buNone/>
            </a:pPr>
            <a:r>
              <a:rPr lang="en-US" dirty="0"/>
              <a:t>void __</a:t>
            </a:r>
            <a:r>
              <a:rPr lang="en-US" dirty="0" err="1"/>
              <a:t>gcc_deregister_frame</a:t>
            </a:r>
            <a:r>
              <a:rPr lang="en-US" dirty="0"/>
              <a:t>(void) __pure;</a:t>
            </a:r>
          </a:p>
          <a:p>
            <a:pPr marL="0" indent="0">
              <a:buNone/>
            </a:pPr>
            <a:r>
              <a:rPr lang="en-US" dirty="0"/>
              <a:t>int64_t main(void);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F35413-45BC-4A7C-96C1-7C23AF686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1669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8F571-488D-084B-16C7-15CFDDD3B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the Relevant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FC6FB-5BD2-6DB9-6571-76EE07003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57700" cy="2660650"/>
          </a:xfrm>
          <a:noFill/>
        </p:spPr>
        <p:txBody>
          <a:bodyPr/>
          <a:lstStyle/>
          <a:p>
            <a:pPr marL="0" indent="0">
              <a:buNone/>
            </a:pPr>
            <a:r>
              <a:rPr lang="en-US" dirty="0"/>
              <a:t>int64_t main() {</a:t>
            </a:r>
          </a:p>
          <a:p>
            <a:pPr marL="0" indent="0">
              <a:buNone/>
            </a:pPr>
            <a:r>
              <a:rPr lang="en-US" dirty="0"/>
              <a:t>	__main();</a:t>
            </a:r>
          </a:p>
          <a:p>
            <a:pPr marL="0" indent="0">
              <a:buNone/>
            </a:pPr>
            <a:r>
              <a:rPr lang="en-US" dirty="0"/>
              <a:t>	puts("hello world!");</a:t>
            </a:r>
          </a:p>
          <a:p>
            <a:pPr marL="0" indent="0">
              <a:buNone/>
            </a:pPr>
            <a:r>
              <a:rPr lang="en-US" dirty="0"/>
              <a:t>	return 0;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2E6589-13F4-BE99-EE5F-3F6B562D7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0360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4F37F-47D9-0AD8-7C0C-431B3BC8FB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Thanks!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7A8140-CC6A-1D1C-FEBB-286BFABA82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github.com/</a:t>
            </a:r>
            <a:r>
              <a:rPr lang="en-US" dirty="0" err="1"/>
              <a:t>AliGhaffarian</a:t>
            </a:r>
            <a:r>
              <a:rPr lang="en-US" dirty="0"/>
              <a:t>/QUT-reverse-engineering-competition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4DC52B-E2EE-96FB-80D4-B513E6604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532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B0D65B-1B27-10E8-5979-2421CFD0D8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2F4565-43D6-5AEA-3C47-CE54144CE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E92065-1DD5-C536-DBFF-E1766A5F70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2000"/>
                    </a14:imgEffect>
                    <a14:imgEffect>
                      <a14:brightnessContrast contrast="2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703448"/>
            <a:ext cx="12192000" cy="4628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117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C5A237-2C80-DF46-5050-AE0AA838F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471E1-4723-1B86-685B-CDAC89D63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DFDF0-013B-C6C3-F8C2-04F3762A0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CTF?</a:t>
            </a:r>
          </a:p>
          <a:p>
            <a:r>
              <a:rPr lang="en-US" dirty="0"/>
              <a:t>CTF Categories</a:t>
            </a:r>
          </a:p>
          <a:p>
            <a:r>
              <a:rPr lang="en-US" dirty="0"/>
              <a:t>Introduction to Binary Analysis</a:t>
            </a:r>
          </a:p>
          <a:p>
            <a:pPr lvl="1"/>
            <a:r>
              <a:rPr lang="en-US" dirty="0"/>
              <a:t>Instances</a:t>
            </a:r>
          </a:p>
          <a:p>
            <a:pPr lvl="1"/>
            <a:r>
              <a:rPr lang="en-US" dirty="0"/>
              <a:t>Types of Analysis</a:t>
            </a:r>
          </a:p>
          <a:p>
            <a:pPr lvl="1"/>
            <a:r>
              <a:rPr lang="en-US" dirty="0"/>
              <a:t>Tools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Binary Analysis in More Depth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8D4DD8-5345-7B45-2269-E2243A659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624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FC4889-0143-80D9-C872-8497FFD90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AD625A7-2138-BB03-563F-E6F13DB707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1721749"/>
              </p:ext>
            </p:extLst>
          </p:nvPr>
        </p:nvGraphicFramePr>
        <p:xfrm>
          <a:off x="1509928" y="842169"/>
          <a:ext cx="9172143" cy="5173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4688700" imgH="8286596" progId="">
                  <p:embed/>
                </p:oleObj>
              </mc:Choice>
              <mc:Fallback>
                <p:oleObj r:id="rId2" imgW="14688700" imgH="8286596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09928" y="842169"/>
                        <a:ext cx="9172143" cy="5173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7034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2FA85-8E9A-8117-F17C-74388C9E4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9542AC-4F5B-4FD2-64A1-7320D844E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6</a:t>
            </a:fld>
            <a:endParaRPr lang="en-US"/>
          </a:p>
        </p:txBody>
      </p:sp>
      <p:pic>
        <p:nvPicPr>
          <p:cNvPr id="1028" name="Picture 4" descr="CATEGORIES IN CTF CHALLENGES – SIMCC Member Development Portal">
            <a:extLst>
              <a:ext uri="{FF2B5EF4-FFF2-40B4-BE49-F238E27FC236}">
                <a16:creationId xmlns:a16="http://schemas.microsoft.com/office/drawing/2014/main" id="{1619FFC0-0B81-B556-CC02-50EF9925AE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788" y="1380058"/>
            <a:ext cx="10120450" cy="444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AE99D75-A722-7DBF-AECE-B87424CFA3C1}"/>
              </a:ext>
            </a:extLst>
          </p:cNvPr>
          <p:cNvSpPr/>
          <p:nvPr/>
        </p:nvSpPr>
        <p:spPr>
          <a:xfrm>
            <a:off x="1271660" y="1380058"/>
            <a:ext cx="6601324" cy="6224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704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6C67FE-A3F0-A297-581D-A292483370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BDBCB-F00E-986F-5D4B-614C6A4D0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Forensics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8CC31-43A9-5061-51B1-5AE55E35F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7</a:t>
            </a:fld>
            <a:endParaRPr lang="en-US"/>
          </a:p>
        </p:txBody>
      </p:sp>
      <p:pic>
        <p:nvPicPr>
          <p:cNvPr id="4098" name="Picture 2" descr="Forensics – SANReN Cyber Security Challenge">
            <a:extLst>
              <a:ext uri="{FF2B5EF4-FFF2-40B4-BE49-F238E27FC236}">
                <a16:creationId xmlns:a16="http://schemas.microsoft.com/office/drawing/2014/main" id="{FDB213BF-CF59-783E-8A0B-55B46D1DA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9356" y="1377118"/>
            <a:ext cx="7253287" cy="5480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1364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BFCA9D-DADE-AEA3-33C4-CC8437B2FE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7F4B5-D18A-1573-E873-47B5EC131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Cryptography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AE4916-2A85-037A-9554-0A2695444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8</a:t>
            </a:fld>
            <a:endParaRPr lang="en-US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97190D81-0FC0-BB00-FA94-237E316AB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66912"/>
            <a:ext cx="12192000" cy="434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4197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EAD92-6978-A384-8481-705B374D6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Security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72AA27-3A3B-AA25-95DE-ED8749B03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3C77-265E-4601-8CDA-33F591272149}" type="slidenum">
              <a:rPr lang="en-US" smtClean="0"/>
              <a:t>9</a:t>
            </a:fld>
            <a:endParaRPr lang="en-US"/>
          </a:p>
        </p:txBody>
      </p:sp>
      <p:pic>
        <p:nvPicPr>
          <p:cNvPr id="2050" name="Picture 2" descr="KYBS CTF v1 2025 (WEB Security). Step-by-step solutions to all the web… |  by zerOiQ | OSINT Team">
            <a:extLst>
              <a:ext uri="{FF2B5EF4-FFF2-40B4-BE49-F238E27FC236}">
                <a16:creationId xmlns:a16="http://schemas.microsoft.com/office/drawing/2014/main" id="{1A71A78F-F0DF-E27E-8917-C92498FA2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6000"/>
                    </a14:imgEffect>
                    <a14:imgEffect>
                      <a14:saturation sat="67000"/>
                    </a14:imgEffect>
                    <a14:imgEffect>
                      <a14:brightnessContrast bright="11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282" y="1411507"/>
            <a:ext cx="10313436" cy="5908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0148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295</TotalTime>
  <Words>377</Words>
  <Application>Microsoft Office PowerPoint</Application>
  <PresentationFormat>Widescreen</PresentationFormat>
  <Paragraphs>115</Paragraphs>
  <Slides>26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Aptos</vt:lpstr>
      <vt:lpstr>Aptos Display</vt:lpstr>
      <vt:lpstr>Arial</vt:lpstr>
      <vt:lpstr>Office Theme</vt:lpstr>
      <vt:lpstr>Introduction to Reverse Engineering</vt:lpstr>
      <vt:lpstr>Me?</vt:lpstr>
      <vt:lpstr>PowerPoint Presentation</vt:lpstr>
      <vt:lpstr>Table of Contents</vt:lpstr>
      <vt:lpstr>PowerPoint Presentation</vt:lpstr>
      <vt:lpstr>Categories</vt:lpstr>
      <vt:lpstr>Forensics</vt:lpstr>
      <vt:lpstr>Cryptography</vt:lpstr>
      <vt:lpstr>Web Security</vt:lpstr>
      <vt:lpstr>Reverse Engineering </vt:lpstr>
      <vt:lpstr>Binary Exploitation</vt:lpstr>
      <vt:lpstr>Introduction to Binary Analysis</vt:lpstr>
      <vt:lpstr>Instances</vt:lpstr>
      <vt:lpstr>Types of Analysis</vt:lpstr>
      <vt:lpstr>Static Analysis</vt:lpstr>
      <vt:lpstr>Dynamic Analysis</vt:lpstr>
      <vt:lpstr>Tools</vt:lpstr>
      <vt:lpstr>Demo</vt:lpstr>
      <vt:lpstr>The Compilation Process</vt:lpstr>
      <vt:lpstr>Compile hello_world.s</vt:lpstr>
      <vt:lpstr>Assemble hello_world.o</vt:lpstr>
      <vt:lpstr>Link</vt:lpstr>
      <vt:lpstr>Know Your Compiler!</vt:lpstr>
      <vt:lpstr>So Much Added Code!</vt:lpstr>
      <vt:lpstr>Find the Relevant Code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Ali Ghaffarian</dc:creator>
  <cp:lastModifiedBy>Ali Ghaffarian</cp:lastModifiedBy>
  <cp:revision>23</cp:revision>
  <dcterms:created xsi:type="dcterms:W3CDTF">2025-10-17T10:34:58Z</dcterms:created>
  <dcterms:modified xsi:type="dcterms:W3CDTF">2025-11-02T18:35:19Z</dcterms:modified>
</cp:coreProperties>
</file>

<file path=docProps/thumbnail.jpeg>
</file>